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5C1"/>
    <a:srgbClr val="C9DAA6"/>
    <a:srgbClr val="708B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01056" cy="535785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8B39"/>
                </a:solidFill>
                <a:latin typeface="Century Gothic" pitchFamily="34" charset="0"/>
              </a:rPr>
              <a:t>Киево-Печерский </a:t>
            </a:r>
            <a:br>
              <a:rPr lang="ru-RU" sz="5400" dirty="0" smtClean="0">
                <a:solidFill>
                  <a:srgbClr val="708B39"/>
                </a:solidFill>
                <a:latin typeface="Century Gothic" pitchFamily="34" charset="0"/>
              </a:rPr>
            </a:br>
            <a:r>
              <a:rPr lang="ru-RU" sz="5400" dirty="0" smtClean="0">
                <a:solidFill>
                  <a:srgbClr val="708B39"/>
                </a:solidFill>
                <a:latin typeface="Century Gothic" pitchFamily="34" charset="0"/>
              </a:rPr>
              <a:t>монастырь.</a:t>
            </a:r>
            <a:br>
              <a:rPr lang="ru-RU" sz="5400" dirty="0" smtClean="0">
                <a:solidFill>
                  <a:srgbClr val="708B39"/>
                </a:solidFill>
                <a:latin typeface="Century Gothic" pitchFamily="34" charset="0"/>
              </a:rPr>
            </a:br>
            <a:r>
              <a:rPr lang="ru-RU" sz="5400" dirty="0" smtClean="0">
                <a:solidFill>
                  <a:srgbClr val="708B39"/>
                </a:solidFill>
                <a:latin typeface="Century Gothic" pitchFamily="34" charset="0"/>
              </a:rPr>
              <a:t>Святые Антоний и Феодосий Печерские.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5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772400" cy="57150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Высказывания о монашестве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714356"/>
            <a:ext cx="8858312" cy="592935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«Не все живущие в монастырях, - монахи. Но тот монах, кто исполняет дело монашеское.»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                              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свв.Варсонуфий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и Иоанн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«Монах никогда не должен допускать, чтобы совесть обличала его в какой-либо вещи.» </a:t>
            </a:r>
          </a:p>
          <a:p>
            <a:pPr algn="r">
              <a:spcBef>
                <a:spcPts val="0"/>
              </a:spcBef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св.авва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Дорофей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«Главное монашеское правило есть – быть неотлучно умом и сердцем в Боге, или непрестанно молиться.» </a:t>
            </a:r>
          </a:p>
          <a:p>
            <a:pPr algn="r">
              <a:spcBef>
                <a:spcPts val="0"/>
              </a:spcBef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свт.Феофан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 Затворник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«Кто хочет быть монахом и не переносит оскорбления, уничижения и ущерба, тому монахом не бывать.» </a:t>
            </a:r>
          </a:p>
          <a:p>
            <a:pPr algn="r">
              <a:spcBef>
                <a:spcPts val="0"/>
              </a:spcBef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 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св.Ефрем Сирин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«Свет монахов суть ангелы, монахи же свет для всех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человеков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; и поэтому да подвизаются они быть благим примером во всём, «никому ни в чём не полагая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претыкания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», ни делом, ни словом.» </a:t>
            </a:r>
          </a:p>
          <a:p>
            <a:pPr algn="r">
              <a:spcBef>
                <a:spcPts val="0"/>
              </a:spcBef>
            </a:pP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св.Иоанн </a:t>
            </a:r>
            <a:r>
              <a:rPr lang="ru-RU" i="1" dirty="0" err="1" smtClean="0">
                <a:solidFill>
                  <a:schemeClr val="accent3">
                    <a:lumMod val="50000"/>
                  </a:schemeClr>
                </a:solidFill>
              </a:rPr>
              <a:t>Лествичник</a:t>
            </a:r>
            <a:endParaRPr lang="ru-RU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6215106" cy="12033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Святой Антоний Печерский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5000636"/>
            <a:ext cx="4040188" cy="1571636"/>
          </a:xfrm>
        </p:spPr>
        <p:txBody>
          <a:bodyPr>
            <a:normAutofit/>
          </a:bodyPr>
          <a:lstStyle/>
          <a:p>
            <a:r>
              <a:rPr lang="ru-RU" dirty="0" smtClean="0"/>
              <a:t>Игумен Святой горы Афон постригает Антония                в монахи и благословляет возвратиться на Русь.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6314" y="5500702"/>
            <a:ext cx="4041775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Св.Антоний.</a:t>
            </a:r>
          </a:p>
          <a:p>
            <a:r>
              <a:rPr lang="ru-RU" dirty="0" smtClean="0"/>
              <a:t> Покров.</a:t>
            </a:r>
            <a:endParaRPr lang="ru-RU" dirty="0"/>
          </a:p>
        </p:txBody>
      </p:sp>
      <p:pic>
        <p:nvPicPr>
          <p:cNvPr id="7" name="Содержимое 4" descr="Scan1002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142984"/>
            <a:ext cx="5214975" cy="3784037"/>
          </a:xfrm>
        </p:spPr>
      </p:pic>
      <p:pic>
        <p:nvPicPr>
          <p:cNvPr id="8" name="Содержимое 4" descr="Scan10026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0826" y="285727"/>
            <a:ext cx="2366333" cy="591583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5929330"/>
            <a:ext cx="4683130" cy="78581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Феодосий Печерский с житием. Икона 17века.</a:t>
            </a:r>
            <a:endParaRPr lang="ru-RU" dirty="0"/>
          </a:p>
        </p:txBody>
      </p:sp>
      <p:pic>
        <p:nvPicPr>
          <p:cNvPr id="7" name="Содержимое 6" descr="Scan1002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7224" y="357166"/>
            <a:ext cx="3786214" cy="5425367"/>
          </a:xfrm>
        </p:spPr>
      </p:pic>
      <p:pic>
        <p:nvPicPr>
          <p:cNvPr id="8" name="Содержимое 7" descr="Scan10025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57818" y="214290"/>
            <a:ext cx="3350714" cy="651698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5000636"/>
            <a:ext cx="3857652" cy="928694"/>
          </a:xfrm>
        </p:spPr>
        <p:txBody>
          <a:bodyPr>
            <a:noAutofit/>
          </a:bodyPr>
          <a:lstStyle/>
          <a:p>
            <a:r>
              <a:rPr lang="ru-RU" sz="2000" i="1" dirty="0" err="1" smtClean="0"/>
              <a:t>С.Бутусова</a:t>
            </a:r>
            <a:r>
              <a:rPr lang="ru-RU" sz="2000" i="1" dirty="0" smtClean="0"/>
              <a:t>.              Преподобные  Антоний                и Феодосий Печерские.</a:t>
            </a:r>
            <a:endParaRPr lang="ru-RU" sz="2000" i="1" dirty="0"/>
          </a:p>
        </p:txBody>
      </p:sp>
      <p:pic>
        <p:nvPicPr>
          <p:cNvPr id="7" name="Содержимое 6" descr="Scan1002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4281" y="785794"/>
            <a:ext cx="4196375" cy="392909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2" y="214290"/>
            <a:ext cx="4500593" cy="65008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Русское благочестие поразительно возрастало на Руси. В обителях, укрепляясь в подвигах и молитве, жили иноки от всех сословий, изумляя святостью и добродетелями.</a:t>
            </a:r>
          </a:p>
          <a:p>
            <a:r>
              <a:rPr lang="ru-RU" dirty="0" smtClean="0"/>
              <a:t>Примером может служить Киево-Печерская Лавра, явившая миру великий сонм святых. Ученики основателей Лавры, преподобных Антония и Феодосия, стали, в свою </a:t>
            </a:r>
            <a:r>
              <a:rPr lang="ru-RU" dirty="0" smtClean="0"/>
              <a:t>очередь, основателями </a:t>
            </a:r>
            <a:r>
              <a:rPr lang="ru-RU" dirty="0" smtClean="0"/>
              <a:t>других обителей на Русской земле.            В окрестностях монастырей замечался духовный подъём и все признаки благотворного влияния святой обители на быт и нравы жителей. Точно так и в храмах составлялись христианские общины, служившие примером добродетельной жизни.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Печерская икона Богородицы</a:t>
            </a:r>
            <a:endParaRPr lang="ru-RU" dirty="0"/>
          </a:p>
        </p:txBody>
      </p:sp>
      <p:pic>
        <p:nvPicPr>
          <p:cNvPr id="7" name="Содержимое 6" descr="Scan1001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844" y="1071546"/>
            <a:ext cx="2807494" cy="3951288"/>
          </a:xfrm>
        </p:spPr>
      </p:pic>
      <p:pic>
        <p:nvPicPr>
          <p:cNvPr id="8" name="Содержимое 7" descr="Scan10027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0826" y="928670"/>
            <a:ext cx="2479888" cy="3951288"/>
          </a:xfrm>
        </p:spPr>
      </p:pic>
      <p:pic>
        <p:nvPicPr>
          <p:cNvPr id="9" name="Содержимое 6" descr="Scan1002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1857363"/>
            <a:ext cx="3360966" cy="44765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7" descr="Scan1002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5605194" cy="651603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7358114" cy="1357322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Киево-Печерская Лавра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7884" y="5929330"/>
            <a:ext cx="3184519" cy="7826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Пещера святых Антония и Феодосия</a:t>
            </a:r>
            <a:endParaRPr lang="ru-RU" dirty="0"/>
          </a:p>
        </p:txBody>
      </p:sp>
      <p:pic>
        <p:nvPicPr>
          <p:cNvPr id="8" name="Содержимое 7" descr="Scan10023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74589" y="2714620"/>
            <a:ext cx="3726567" cy="319863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272</Words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Киево-Печерский  монастырь. Святые Антоний и Феодосий Печерские. </vt:lpstr>
      <vt:lpstr>Высказывания о монашестве</vt:lpstr>
      <vt:lpstr>Святой Антоний Печерский</vt:lpstr>
      <vt:lpstr>Слайд 4</vt:lpstr>
      <vt:lpstr>Слайд 5</vt:lpstr>
      <vt:lpstr>Печерская икона Богородицы</vt:lpstr>
      <vt:lpstr>Киево-Печерская Лавра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Киево-Печерский  монастырь. Святые Антоний и Феодосий Печерские. </dc:title>
  <cp:lastModifiedBy>Admin</cp:lastModifiedBy>
  <cp:revision>11</cp:revision>
  <dcterms:modified xsi:type="dcterms:W3CDTF">2009-11-20T08:09:21Z</dcterms:modified>
</cp:coreProperties>
</file>