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20" r:id="rId3"/>
  </p:sldMasterIdLst>
  <p:sldIdLst>
    <p:sldId id="256" r:id="rId4"/>
    <p:sldId id="257" r:id="rId5"/>
    <p:sldId id="264" r:id="rId6"/>
    <p:sldId id="259" r:id="rId7"/>
    <p:sldId id="260" r:id="rId8"/>
    <p:sldId id="261" r:id="rId9"/>
    <p:sldId id="262" r:id="rId10"/>
    <p:sldId id="263" r:id="rId11"/>
    <p:sldId id="265" r:id="rId12"/>
    <p:sldId id="269" r:id="rId13"/>
    <p:sldId id="279" r:id="rId14"/>
    <p:sldId id="258" r:id="rId15"/>
    <p:sldId id="270" r:id="rId16"/>
    <p:sldId id="272" r:id="rId17"/>
    <p:sldId id="273" r:id="rId18"/>
    <p:sldId id="274" r:id="rId19"/>
    <p:sldId id="275" r:id="rId20"/>
    <p:sldId id="281" r:id="rId21"/>
    <p:sldId id="271" r:id="rId22"/>
    <p:sldId id="278" r:id="rId23"/>
    <p:sldId id="280" r:id="rId24"/>
    <p:sldId id="276" r:id="rId25"/>
    <p:sldId id="266" r:id="rId26"/>
    <p:sldId id="277" r:id="rId27"/>
    <p:sldId id="267" r:id="rId28"/>
    <p:sldId id="26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1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21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646F2-F54E-41BE-95FF-306E2BE22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ADBFC-5083-447F-8DA0-DCC6D5899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E71BE-51A4-460E-9D9C-94D3958F9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87636-4347-4718-BAC2-633F96F6B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BE68F-D3D3-4657-B7E9-8D9610D89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CAC73-E0A1-4EA8-BBC3-845E3EEDD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C1500-9C88-4CFA-B905-F2F6414A25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A9085-9F18-4EF1-9EC1-EC38D05D5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2F92E-9BCE-4D37-9CBB-6E72AE57C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DBF5F-1521-446C-ACF9-4C20B94D6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2892A-DC99-40A6-823A-42425522C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 smtClean="0"/>
              <a:t>Образец подзаголовка</a:t>
            </a:r>
            <a:endParaRPr lang="ru-RU" alt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8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9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719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19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F8A78B50-EF4E-42AE-A387-7CBA689EE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fld id="{C7841ACB-CD7E-41F9-9B82-439E414FA5DD}" type="datetimeFigureOut">
              <a:rPr lang="ru-RU" smtClean="0"/>
              <a:pPr/>
              <a:t>14.09.2009</a:t>
            </a:fld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22CE8CF5-0FC7-48D6-B782-CD4C94D403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05334" y="214290"/>
            <a:ext cx="4538666" cy="91439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Василий Андреевич </a:t>
            </a:r>
            <a:br>
              <a:rPr lang="ru-RU" sz="3600" dirty="0" smtClean="0"/>
            </a:br>
            <a:r>
              <a:rPr lang="ru-RU" sz="3600" dirty="0" smtClean="0"/>
              <a:t>Жуковский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3071810"/>
            <a:ext cx="4286280" cy="21431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Слово о поэте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Романтическая баллада «Светлана»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4214842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857224" y="6119336"/>
            <a:ext cx="78581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Учитель русского языка и литературы МОУ СОШ № </a:t>
            </a:r>
            <a:r>
              <a:rPr lang="ru-RU" sz="24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11</a:t>
            </a:r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Кузнецова Светлана Николаевна</a:t>
            </a:r>
            <a:endParaRPr lang="ru-RU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7813"/>
            <a:ext cx="8501122" cy="1139825"/>
          </a:xfrm>
        </p:spPr>
        <p:txBody>
          <a:bodyPr/>
          <a:lstStyle/>
          <a:p>
            <a:pPr algn="ctr"/>
            <a:r>
              <a:rPr lang="ru-RU" sz="3200" b="1" dirty="0" smtClean="0"/>
              <a:t>Как вы понимаете выражение «романтический мир»?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307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Запишите ассоциации, возникшие у вас при этих словах.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Баллада «Светлана»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000660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Свободное переложение баллады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Lenore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(«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Ленора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») немецкого поэта Готфрида Августа Бюргера (1747 – 1794). «Светлана» – одна из немногих оригинальных баллад Жуковского как по своему народному колориту, так и по оптимистическому настроению, нарушающему балладную традицию: счастливый конец, устранение фантастики реальной мотивировкой.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первой публикации баллада печаталась с подзаголовком: «Ал. Ан. Пр..вой» (то есть Александре Андреевне Протасовой). Жуковский предназначал балладу в качестве свадебного подарка своей племяннице, выходившей замуж за А.Ф.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Воейкова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 его легкой руки за ней сохранилось поэтическое имя Светлана.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500702"/>
            <a:ext cx="8229600" cy="8572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Раз в крещенский вечерок девушки гадали…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4" name="Содержимое 3" descr="Image124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357430"/>
          <a:ext cx="8229600" cy="3500462"/>
        </p:xfrm>
        <a:graphic>
          <a:graphicData uri="http://schemas.openxmlformats.org/drawingml/2006/table">
            <a:tbl>
              <a:tblPr firstRow="1" bandRow="1"/>
              <a:tblGrid>
                <a:gridCol w="4114800"/>
                <a:gridCol w="4114800"/>
              </a:tblGrid>
              <a:tr h="61796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«Тонкие» вопросы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«Толстые» вопросы</a:t>
                      </a:r>
                      <a:endParaRPr lang="ru-RU" sz="2800" b="1" dirty="0"/>
                    </a:p>
                  </a:txBody>
                  <a:tcPr/>
                </a:tc>
              </a:tr>
              <a:tr h="288250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Кто…?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Что…?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Когда…?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К кому…?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Объясните, почему…?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Как характеризует…?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Как вы понимаете…?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H:\Image124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81927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Расположите события баллады В.А. Жуковского «Светлана» в правильном порядке.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3929066"/>
            <a:ext cx="2786082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Светлана пробуждается от страшного сна, и милый возвращается к ней.</a:t>
            </a:r>
            <a:endParaRPr lang="ru-RU" sz="1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86116" y="3929066"/>
            <a:ext cx="271464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Девушки гадают в крещенский вечер.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86480" y="2357430"/>
            <a:ext cx="264323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Подруги просят Светлану спеть, но девушка отказывается. Она опечалена долгой разлукой с милым.</a:t>
            </a:r>
            <a:endParaRPr lang="ru-RU" sz="1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15074" y="3929066"/>
            <a:ext cx="271464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избушке Светлана видит своего жениха в гробу.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480" y="5500678"/>
            <a:ext cx="2714676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Неожиданно жених, кони, сани исчезают, и Светлана оказывается одна у незнакомой избушки.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5500678"/>
            <a:ext cx="2786082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Светлана гадает на милого, глядясь в зеркало.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78" y="5500702"/>
            <a:ext cx="2786082" cy="13572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Светлане является жених и увозит ее венчаться.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10509 C 0.01216 -0.11389 0.0217 -0.11759 0.03091 -0.1243 C 0.0382 -0.12963 0.04375 -0.13773 0.05191 -0.14166 C 0.05712 -0.14861 0.06268 -0.15069 0.06806 -0.15671 C 0.06806 -0.15671 0.08212 -0.17546 0.08577 -0.18032 C 0.08854 -0.18402 0.09236 -0.18564 0.09549 -0.18889 C 0.10157 -0.19537 0.10573 -0.20393 0.1099 -0.2125 C 0.11042 -0.21527 0.11077 -0.21828 0.11146 -0.22106 C 0.11285 -0.22685 0.11632 -0.23842 0.11632 -0.23842 C 0.1158 -0.25578 0.11615 -0.27291 0.11476 -0.29004 C 0.11407 -0.2993 0.10851 -0.30833 0.10504 -0.31574 C 0.09844 -0.32963 0.09236 -0.3449 0.08091 -0.35231 C 0.07604 -0.3618 0.06858 -0.36319 0.06146 -0.36944 C 0.054 -0.37615 0.04827 -0.38426 0.03889 -0.3868 C 0.01962 -0.39213 -2.5E-6 -0.39305 -0.01909 -0.39977 C -0.03784 -0.39907 -0.05677 -0.39953 -0.07552 -0.39745 C -0.07743 -0.39722 -0.07864 -0.39444 -0.08038 -0.39328 C -0.09531 -0.38333 -0.1033 -0.37083 -0.11267 -0.35231 C -0.11753 -0.33217 -0.10955 -0.3618 -0.11909 -0.33935 C -0.12083 -0.33541 -0.12239 -0.32662 -0.12239 -0.32662 C -0.12187 -0.31944 -0.12187 -0.31203 -0.12066 -0.30509 C -0.11857 -0.29236 -0.10382 -0.26597 -0.09496 -0.26203 C -0.07847 -0.24537 -0.09948 -0.26527 -0.08038 -0.25139 C -0.07031 -0.24398 -0.06093 -0.23541 -0.04982 -0.22986 C -0.03767 -0.22384 -0.02534 -0.22222 -0.01267 -0.21898 C 0.03577 -0.2206 0.04532 -0.22222 0.08247 -0.22754 C 0.09566 -0.23472 0.10938 -0.24074 0.12118 -0.25139 C 0.1257 -0.25995 0.14063 -0.26852 0.14063 -0.26852 C 0.14948 -0.2831 0.16042 -0.2949 0.16962 -0.30926 C 0.17552 -0.31852 0.179 -0.32939 0.1842 -0.33935 C 0.18681 -0.34977 0.19115 -0.35902 0.19375 -0.36944 C 0.19792 -0.38588 0.20191 -0.40185 0.20504 -0.41898 C 0.20452 -0.4412 0.20434 -0.46342 0.20347 -0.48564 C 0.20295 -0.49606 0.19827 -0.50856 0.19549 -0.51805 C 0.19184 -0.53032 0.18976 -0.5456 0.1842 -0.55671 C 0.18125 -0.56273 0.17691 -0.56736 0.17448 -0.57384 C 0.17309 -0.57754 0.17032 -0.58541 0.16806 -0.58889 C 0.16181 -0.59861 0.15434 -0.60463 0.14705 -0.6125 C 0.12657 -0.63495 0.10347 -0.65115 0.07761 -0.65995 C 0.07066 -0.6625 0.06545 -0.66689 0.05834 -0.66852 C 0.05052 -0.67361 0.04254 -0.67407 0.0342 -0.67708 C 0.01337 -0.68472 -0.00729 -0.68773 -0.02882 -0.69004 C -0.05677 -0.68935 -0.08472 -0.68912 -0.11267 -0.68773 C -0.12222 -0.68727 -0.13212 -0.67916 -0.14166 -0.67708 C -0.14913 -0.67314 -0.15486 -0.6706 -0.16267 -0.66852 C -0.17569 -0.65972 -0.19062 -0.65324 -0.20451 -0.64699 C -0.22534 -0.63773 -0.20104 -0.64814 -0.21909 -0.63611 C -0.22066 -0.63518 -0.23281 -0.63217 -0.23368 -0.63194 C -0.23923 -0.62685 -0.24323 -0.62546 -0.24982 -0.62338 C -0.26076 -0.61597 -0.26284 -0.61157 -0.27552 -0.60833 C -0.28177 -0.60277 -0.29705 -0.59004 -0.30451 -0.5868 C -0.30555 -0.58472 -0.30642 -0.58217 -0.30781 -0.58032 C -0.3092 -0.57847 -0.31146 -0.57801 -0.31267 -0.57592 C -0.32118 -0.56157 -0.30573 -0.57685 -0.31909 -0.56527 C -0.32222 -0.55254 -0.32778 -0.54166 -0.33368 -0.53078 C -0.33524 -0.52777 -0.33698 -0.52523 -0.33854 -0.52222 C -0.3408 -0.51805 -0.34496 -0.50926 -0.34496 -0.50926 " pathEditMode="relative" ptsTypes="ffffffffff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44 -0.05209 C -0.15573 -0.0544 -0.16771 -0.05556 -0.17847 -0.06088 C -0.18767 -0.06551 -0.19618 -0.07061 -0.20573 -0.07362 C -0.21198 -0.07778 -0.21719 -0.07917 -0.22361 -0.08241 C -0.23646 -0.08866 -0.24844 -0.09792 -0.26059 -0.10602 C -0.26146 -0.10649 -0.27292 -0.11389 -0.27361 -0.11459 C -0.28594 -0.1257 -0.29844 -0.13727 -0.31233 -0.14468 C -0.31632 -0.15278 -0.31892 -0.15348 -0.32517 -0.15764 C -0.33056 -0.16112 -0.33715 -0.16922 -0.34132 -0.17477 C -0.34705 -0.18241 -0.34896 -0.1919 -0.3526 -0.2007 C -0.35764 -0.2125 -0.36406 -0.22408 -0.37031 -0.23496 C -0.37413 -0.25047 -0.37917 -0.26644 -0.3816 -0.28241 C -0.38906 -0.33172 -0.38212 -0.2926 -0.38646 -0.31667 C -0.38976 -0.35672 -0.38733 -0.39699 -0.3849 -0.43704 C -0.38403 -0.45209 -0.3842 -0.46343 -0.37847 -0.47593 C -0.37639 -0.48033 -0.37188 -0.48866 -0.37188 -0.48843 C -0.37135 -0.49074 -0.3717 -0.49375 -0.37031 -0.49514 C -0.36858 -0.49699 -0.36597 -0.49653 -0.36389 -0.49746 C -0.35903 -0.49931 -0.35434 -0.50278 -0.34931 -0.50371 C -0.34444 -0.5044 -0.3349 -0.50602 -0.3349 -0.50579 " pathEditMode="relative" rAng="0" ptsTypes="fffffffffffffffffff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" y="-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 -0.08866 C 0.0184 -0.1051 0.03212 -0.10926 0.04392 -0.11875 C 0.04722 -0.12153 0.05017 -0.125 0.05364 -0.12732 C 0.05798 -0.1301 0.06215 -0.13311 0.06649 -0.13588 C 0.06875 -0.13727 0.07309 -0.14028 0.07309 -0.14005 C 0.07986 -0.15417 0.07153 -0.14051 0.08264 -0.14885 C 0.0993 -0.16135 0.07743 -0.15093 0.09236 -0.15741 C 0.1026 -0.16667 0.10989 -0.17987 0.11979 -0.18982 C 0.12344 -0.20487 0.1184 -0.18635 0.12621 -0.20487 C 0.12986 -0.21343 0.13177 -0.22223 0.13594 -0.23056 C 0.13906 -0.24375 0.14288 -0.25764 0.14878 -0.26922 C 0.15364 -0.30533 0.16406 -0.34931 0.14722 -0.38102 C 0.14236 -0.40093 0.15017 -0.37362 0.1408 -0.3919 C 0.13819 -0.39699 0.13819 -0.40371 0.13594 -0.40903 C 0.12934 -0.42431 0.12239 -0.4426 0.1118 -0.45417 C 0.09427 -0.47338 0.07309 -0.48079 0.05208 -0.49074 C 0.01215 -0.50996 -0.02986 -0.51922 -0.07222 -0.52315 C -0.14636 -0.52153 -0.22084 -0.52477 -0.29479 -0.51667 C -0.3158 -0.51436 -0.33663 -0.50371 -0.35764 -0.49931 C -0.36302 -0.49653 -0.36823 -0.49306 -0.37379 -0.49074 C -0.37795 -0.48889 -0.38663 -0.48658 -0.38663 -0.48635 C -0.39271 -0.48241 -0.39775 -0.4801 -0.40434 -0.47801 C -0.41563 -0.47061 -0.42604 -0.45973 -0.4382 -0.45649 C -0.44549 -0.44862 -0.45052 -0.44514 -0.4592 -0.44144 C -0.47952 -0.41945 -0.45382 -0.44491 -0.47865 -0.42848 C -0.48577 -0.42385 -0.49097 -0.41436 -0.49792 -0.40903 C -0.50382 -0.40463 -0.51563 -0.3963 -0.51563 -0.39607 C -0.51841 -0.39074 -0.52257 -0.38658 -0.52535 -0.38102 C -0.52865 -0.37431 -0.53351 -0.35973 -0.53351 -0.35949 C -0.53507 -0.34815 -0.53646 -0.33681 -0.5382 -0.32524 C -0.53629 -0.3007 -0.53854 -0.27477 -0.53177 -0.25209 C -0.52952 -0.24468 -0.52518 -0.23843 -0.52379 -0.23056 C -0.52118 -0.21621 -0.51702 -0.19607 -0.50764 -0.1875 C -0.50556 -0.17593 -0.50191 -0.17686 -0.49636 -0.16829 C -0.47674 -0.13774 -0.44167 -0.13843 -0.41406 -0.13588 C -0.39063 -0.12987 -0.36198 -0.12755 -0.33993 -0.14237 C -0.3316 -0.14792 -0.32153 -0.15463 -0.31406 -0.16181 C -0.30382 -0.17176 -0.31441 -0.16598 -0.30434 -0.17037 C -0.29288 -0.18195 -0.28177 -0.19584 -0.26736 -0.20047 C -0.2592 -0.20903 -0.25174 -0.21945 -0.24306 -0.22639 C -0.2375 -0.24167 -0.24306 -0.22871 -0.23351 -0.24352 C -0.22622 -0.25487 -0.22136 -0.26852 -0.21406 -0.2801 C -0.21111 -0.29028 -0.20747 -0.29908 -0.20278 -0.30811 C -0.19879 -0.32362 -0.19514 -0.33959 -0.1882 -0.35324 C -0.18438 -0.36875 -0.17917 -0.3838 -0.17379 -0.39838 C -0.17466 -0.43426 -0.16493 -0.45487 -0.18351 -0.47153 C -0.18924 -0.48334 -0.18334 -0.47408 -0.1915 -0.4801 C -0.19827 -0.48519 -0.20469 -0.4926 -0.2125 -0.49514 C -0.21667 -0.49653 -0.22101 -0.4963 -0.22535 -0.49723 C -0.23906 -0.50024 -0.25191 -0.50718 -0.26563 -0.51019 C -0.33229 -0.50811 -0.33177 -0.5375 -0.33177 -0.50579 " pathEditMode="relative" rAng="0" ptsTypes="ffffffffffffffffffffffffffffffffffffffffffffffffffA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5996 C -0.00659 -0.03773 -0.00694 -0.01042 -0.01597 0.01296 C -0.0177 0.02222 -0.01996 0.02963 -0.02239 0.03889 C -0.02725 0.05648 -0.03003 0.075 -0.03524 0.09259 C -0.03819 0.10277 -0.04166 0.10602 -0.04652 0.1162 C -0.05312 0.13032 -0.04548 0.12083 -0.05625 0.13125 C -0.06267 0.14375 -0.06961 0.14838 -0.08055 0.15069 C -0.08871 0.15625 -0.09618 0.16342 -0.10468 0.16782 C -0.11822 0.17477 -0.11267 0.16921 -0.12395 0.17662 C -0.12673 0.17847 -0.12916 0.18148 -0.13211 0.18287 C -0.14166 0.18727 -0.146 0.18634 -0.15468 0.18935 C -0.17274 0.19537 -0.15937 0.19166 -0.17725 0.20023 C -0.1842 0.20347 -0.19566 0.2037 -0.20138 0.20439 C -0.22621 0.20995 -0.21423 0.20787 -0.23697 0.21088 C -0.26284 0.20926 -0.2901 0.21643 -0.31441 0.20439 C -0.33385 0.19467 -0.31041 0.20139 -0.33055 0.18935 C -0.33941 0.18402 -0.34965 0.1831 -0.35798 0.17662 C -0.37239 0.16551 -0.36527 0.17037 -0.37881 0.16157 C -0.38142 0.1581 -0.3868 0.15162 -0.38854 0.14629 C -0.39045 0.14004 -0.3934 0.12708 -0.3934 0.12731 C -0.39236 0.09652 -0.39131 0.07384 -0.38697 0.04537 C -0.38472 0.03102 -0.37291 0.00879 -0.36753 -0.00209 C -0.34913 -0.03889 -0.31909 -0.06088 -0.28697 -0.06875 C -0.25885 -0.06736 -0.23871 -0.06528 -0.21267 -0.05996 C -0.1993 -0.05348 -0.18628 -0.04908 -0.17239 -0.04491 C -0.14288 -0.02547 -0.15538 -0.03287 -0.13524 -0.0213 C -0.12291 -0.00486 -0.13055 -0.01297 -0.11111 0.00023 C -0.10503 0.00439 -0.09652 0.01921 -0.09652 0.01921 C -0.09131 0.03356 -0.08715 0.03981 -0.08055 0.05185 C -0.07934 0.05764 -0.07586 0.06296 -0.07569 0.06898 C -0.07517 0.09328 -0.07204 0.11944 -0.07881 0.14213 C -0.08003 0.14606 -0.08229 0.14907 -0.08368 0.15277 C -0.09253 0.17824 -0.08211 0.15509 -0.0901 0.1743 C -0.10138 0.20162 -0.11562 0.22546 -0.13211 0.24745 C -0.14375 0.26296 -0.16163 0.27338 -0.17725 0.27963 C -0.21024 0.29305 -0.17829 0.27824 -0.19982 0.28611 C -0.20312 0.28727 -0.20954 0.29051 -0.20954 0.29074 C -0.24722 0.28819 -0.28628 0.29652 -0.32239 0.28194 C -0.33177 0.27801 -0.34027 0.27199 -0.34982 0.26898 C -0.36215 0.25602 -0.37673 0.24537 -0.3901 0.23449 C -0.40295 0.22407 -0.39947 0.23287 -0.41267 0.21527 C -0.41805 0.2081 -0.42534 0.20277 -0.42881 0.19375 C -0.43159 0.18657 -0.43506 0.17986 -0.43697 0.17222 C -0.43975 0.16064 -0.44097 0.14884 -0.44496 0.13773 C -0.44895 0.08148 -0.45 0.03796 -0.42881 -0.00834 C -0.42656 -0.0213 -0.4217 -0.03611 -0.41597 -0.04723 C -0.41267 -0.06065 -0.40364 -0.08866 -0.39652 -0.10093 C -0.39461 -0.10417 -0.39201 -0.10648 -0.3901 -0.10949 C -0.38611 -0.11574 -0.38263 -0.12246 -0.37881 -0.12894 C -0.37309 -0.13889 -0.37083 -0.15047 -0.36441 -0.15903 C -0.36232 -0.16644 -0.3592 -0.17361 -0.35625 -0.18056 C -0.35364 -0.18635 -0.34826 -0.19769 -0.34826 -0.19746 C -0.34774 -0.20116 -0.34756 -0.20486 -0.34652 -0.20834 C -0.34583 -0.21065 -0.34409 -0.2125 -0.3434 -0.21482 C -0.3401 -0.22732 -0.33975 -0.23773 -0.33524 -0.24931 C -0.33298 -0.26436 -0.33211 -0.27917 -0.33211 -0.29445 " pathEditMode="relative" rAng="0" ptsTypes="fffffffffffffffffffffffffffffffffffffffffffffffffffffff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" y="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813 -0.00116 C -0.13368 -0.00047 -0.13907 -0.0007 -0.14427 0.00092 C -0.14688 0.00162 -0.14879 0.00393 -0.15087 0.00532 C -0.15591 0.00833 -0.16181 0.00949 -0.16684 0.0118 C -0.17691 0.0162 -0.18837 0.025 -0.19931 0.02685 C -0.20556 0.02801 -0.21216 0.02824 -0.21875 0.02893 C -0.25052 0.03935 -0.28247 0.0419 -0.31528 0.04398 C -0.35243 0.0493 -0.33594 0.04722 -0.36528 0.05046 C -0.42518 0.04722 -0.47865 0.04051 -0.53629 0.03541 C -0.54948 0.03217 -0.56962 0.02754 -0.58299 0.02245 C -0.59427 0.01805 -0.60382 0.01041 -0.61528 0.0074 C -0.63056 -0.00255 -0.61042 0.00972 -0.6349 -0.00116 C -0.64202 -0.0044 -0.64809 -0.01366 -0.65556 -0.01621 C -0.66841 -0.02037 -0.6816 -0.02222 -0.69427 -0.02685 C -0.70643 -0.03635 -0.71771 -0.0426 -0.73143 -0.0463 C -0.75 -0.05903 -0.76355 -0.07639 -0.77813 -0.09584 C -0.78316 -0.10255 -0.78282 -0.11574 -0.78473 -0.12385 C -0.78664 -0.13264 -0.78941 -0.14051 -0.79115 -0.14954 C -0.79011 -0.17732 -0.7908 -0.2081 -0.775 -0.22917 C -0.77066 -0.24722 -0.75973 -0.25347 -0.75243 -0.26783 C -0.74341 -0.28565 -0.72743 -0.29607 -0.71372 -0.30648 C -0.70018 -0.31667 -0.68716 -0.32963 -0.6717 -0.33449 C -0.61511 -0.37222 -0.54549 -0.37963 -0.48316 -0.3926 C -0.46771 -0.39931 -0.45087 -0.39977 -0.43473 -0.40324 C -0.37309 -0.40185 -0.3165 -0.39722 -0.25556 -0.3926 C -0.24705 -0.3919 -0.23837 -0.39121 -0.22986 -0.39051 C -0.22032 -0.38982 -0.20087 -0.3882 -0.20087 -0.38797 C -0.18438 -0.38565 -0.1691 -0.3757 -0.15243 -0.37315 C -0.14497 -0.37199 -0.1375 -0.37176 -0.13004 -0.37107 C -0.11962 -0.36898 -0.11146 -0.36621 -0.10087 -0.36459 C -0.09202 -0.35672 -0.08143 -0.3551 -0.0717 -0.34954 C -0.06945 -0.34838 -0.06754 -0.3463 -0.06528 -0.34514 C -0.06216 -0.34352 -0.05556 -0.34097 -0.05556 -0.34074 C -0.04809 -0.33403 -0.03855 -0.32755 -0.02986 -0.32385 C -0.01875 -0.31366 -0.02379 -0.31667 -0.01528 -0.31297 C -0.00851 -0.30695 -0.00295 -0.29977 0.00399 -0.29352 C 0.00555 -0.29213 0.00885 -0.28935 0.00885 -0.28912 " pathEditMode="relative" rAng="0" ptsTypes="ffffffffffffffffffffffffffffffffffffA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02 -0.07385 C -0.02777 -0.0669 -0.01892 -0.05764 -0.00902 -0.04977 C -0.00486 -0.04676 0.00018 -0.04537 0.004 -0.04167 C 0.0066 -0.03843 0.00903 -0.03496 0.01198 -0.03287 C 0.01494 -0.03102 0.01875 -0.03079 0.02171 -0.02871 C 0.04636 -0.01112 0.01997 -0.02269 0.04428 -0.01343 C 0.05625 -0.00278 0.07032 -0.00024 0.08299 0.0081 C 0.09445 0.01551 0.10591 0.02083 0.11841 0.02338 C 0.14948 0.03981 0.09862 0.01342 0.13785 0.02963 C 0.14132 0.03078 0.1441 0.03402 0.1474 0.03634 C 0.16164 0.04421 0.18924 0.04189 0.19914 0.04259 C 0.30764 0.04027 0.41632 0.03958 0.52483 0.03634 C 0.53351 0.03611 0.5507 0.03171 0.5507 0.03194 C 0.56389 0.02662 0.57587 0.02129 0.58941 0.01875 C 0.59862 0.01342 0.6073 0.00601 0.61684 0.00138 C 0.62778 -0.00324 0.63976 -0.00278 0.6507 -0.00903 C 0.65955 -0.01436 0.66632 -0.02477 0.67483 -0.02871 C 0.67587 -0.03079 0.67691 -0.03287 0.67813 -0.03496 C 0.67952 -0.03727 0.6816 -0.03866 0.68299 -0.04167 C 0.68716 -0.04931 0.68889 -0.05579 0.69428 -0.06297 C 0.70191 -0.08357 0.71077 -0.10278 0.71841 -0.12315 C 0.72205 -0.13311 0.72309 -0.14561 0.72657 -0.15533 C 0.7283 -0.16065 0.73108 -0.16551 0.73299 -0.17014 C 0.74046 -0.19051 0.74341 -0.21389 0.74914 -0.23496 C 0.75087 -0.25556 0.75122 -0.26852 0.75556 -0.28635 C 0.7566 -0.29561 0.75782 -0.3051 0.75869 -0.31436 C 0.75938 -0.32176 0.75955 -0.32871 0.76042 -0.33612 C 0.76181 -0.34931 0.76598 -0.36158 0.76841 -0.37454 C 0.77032 -0.42153 0.77309 -0.46806 0.77483 -0.51436 C 0.77431 -0.54375 0.77431 -0.57315 0.77327 -0.60255 C 0.7724 -0.62871 0.75764 -0.65556 0.74914 -0.67778 C 0.74601 -0.68612 0.74445 -0.69537 0.74098 -0.70348 C 0.7349 -0.71806 0.72223 -0.72848 0.71042 -0.73357 C 0.70382 -0.73959 0.69879 -0.74213 0.69098 -0.74445 C 0.68299 -0.75139 0.67657 -0.75139 0.66684 -0.75301 C 0.66181 -0.75255 0.63803 -0.75787 0.63299 -0.74445 " pathEditMode="relative" rAng="0" ptsTypes="fffffffffffffffffffffffffffffffffff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09 0.0882 C -0.129 0.09028 -0.11407 0.09699 -0.09479 0.09885 C -0.08768 0.1007 -0.08091 0.10348 -0.07379 0.10533 C -0.06684 0.10718 -0.05295 0.10973 -0.05295 0.10996 C -0.04479 0.11667 -0.0408 0.11667 -0.03038 0.11829 C -0.02761 0.11968 -0.025 0.1213 -0.02223 0.12246 C -0.01806 0.12408 -0.00938 0.12686 -0.00938 0.12709 C 0.00034 0.13357 0.01093 0.13889 0.02135 0.14398 C 0.03021 0.14838 0.03784 0.15602 0.04687 0.15903 C 0.06736 0.17269 0.03524 0.15232 0.06493 0.16551 C 0.08559 0.17477 0.06198 0.16922 0.07934 0.17639 C 0.08402 0.17824 0.08906 0.17917 0.09392 0.18056 C 0.10243 0.18635 0.11215 0.19283 0.12135 0.19792 C 0.12396 0.19977 0.13541 0.20162 0.1375 0.20209 C 0.14618 0.2044 0.15451 0.20834 0.16284 0.21065 C 0.17083 0.21598 0.17552 0.21736 0.1842 0.21922 C 0.20069 0.22709 0.1717 0.21273 0.19705 0.22801 C 0.20434 0.23241 0.21232 0.23287 0.21962 0.23658 C 0.24236 0.24792 0.26406 0.25996 0.2875 0.26875 C 0.29583 0.27639 0.30816 0.27848 0.31805 0.28172 C 0.32951 0.28542 0.33993 0.29028 0.35173 0.29236 C 0.36093 0.29653 0.37152 0.30324 0.3809 0.30533 C 0.38923 0.30741 0.39809 0.30811 0.40677 0.30973 C 0.42743 0.31852 0.45434 0.3169 0.47621 0.31829 C 0.51059 0.3176 0.54566 0.32292 0.57934 0.31389 C 0.5842 0.3125 0.59809 0.3051 0.60191 0.30324 C 0.6158 0.29676 0.63402 0.29422 0.64705 0.28588 C 0.65347 0.28195 0.65972 0.27801 0.66649 0.27523 C 0.67673 0.26482 0.68819 0.2588 0.69878 0.24954 C 0.7033 0.24561 0.70764 0.24167 0.71163 0.23658 C 0.71371 0.2338 0.71562 0.23056 0.71805 0.22801 C 0.72882 0.2169 0.74271 0.20926 0.75364 0.19792 C 0.75659 0.19491 0.75868 0.19028 0.76163 0.18704 C 0.76962 0.17824 0.77968 0.17223 0.7875 0.16343 C 0.80139 0.14769 0.81232 0.12454 0.81649 0.10093 C 0.81597 0.07662 0.81632 0.05232 0.81475 0.02801 C 0.81475 0.02477 0.81232 0.02223 0.81163 0.01922 C 0.80625 0.00023 0.80052 -0.01805 0.79392 -0.03657 C 0.79201 -0.04884 0.78646 -0.05833 0.7809 -0.06875 C 0.7776 -0.08264 0.77639 -0.08379 0.76962 -0.09467 C 0.76267 -0.10602 0.75798 -0.12083 0.74878 -0.12916 C 0.74218 -0.14166 0.72864 -0.15092 0.71805 -0.15694 C 0.70625 -0.16365 0.69496 -0.17291 0.68264 -0.17847 C 0.65746 -0.18981 0.62968 -0.19189 0.60364 -0.19791 C 0.59809 -0.19907 0.59288 -0.20092 0.5875 -0.20208 C 0.58055 -0.2037 0.57343 -0.20509 0.56649 -0.20648 C 0.55312 -0.20926 0.52604 -0.21296 0.52604 -0.21273 C 0.35902 -0.21088 0.40746 -0.22361 0.3342 -0.20439 C 0.31545 -0.19398 0.33698 -0.20509 0.31805 -0.19791 C 0.31319 -0.19606 0.30364 -0.19143 0.30364 -0.1912 C 0.29462 -0.18333 0.3026 -0.18912 0.2875 -0.18495 C 0.27691 -0.18194 0.26718 -0.17569 0.25677 -0.17199 C 0.25347 -0.17083 0.25034 -0.16898 0.24705 -0.16782 C 0.24166 -0.16597 0.2309 -0.16342 0.2309 -0.16319 C 0.22083 -0.15694 0.20989 -0.15509 0.19878 -0.15277 C 0.196 -0.15139 0.1934 -0.14953 0.19062 -0.14838 C 0.18802 -0.14722 0.18524 -0.14745 0.18264 -0.14629 C 0.16962 -0.14051 0.15781 -0.13217 0.14392 -0.12916 C 0.13437 -0.12268 0.12222 -0.11736 0.11319 -0.10972 C 0.10156 -0.10046 0.0934 -0.08727 0.0809 -0.08171 C 0.075 -0.07639 0.06927 -0.07152 0.06319 -0.06666 C 0.05816 -0.06273 0.05434 -0.05602 0.04878 -0.0537 C 0.04357 -0.05139 0.04288 -0.05139 0.0375 -0.04745 C 0.03073 -0.04236 0.0342 -0.04282 0.02621 -0.03865 C 0.02309 -0.03703 0.01649 -0.03449 0.01649 -0.03426 C 0.01284 -0.03125 0.00868 -0.02916 0.00521 -0.02592 C -0.0092 -0.0125 0.0085 -0.02639 -0.00295 -0.01296 C -0.00591 -0.00949 -0.01268 -0.00439 -0.01268 -0.00416 C -0.0132 -0.00231 -0.0132 0.00047 -0.01441 0.00209 C -0.01563 0.00371 -0.01754 0.00324 -0.0191 0.00417 C -0.01979 0.00463 -0.02032 0.00579 -0.02084 0.00648 " pathEditMode="relative" rAng="0" ptsTypes="ffffffffffffffffffffffffffffffffffffffffffffffffffffffffffffffffffffffA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2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«Светлана»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8425" indent="342900" algn="just">
              <a:buNone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В балладе «Светлана»  Жуковский предпринял попытку создать самостоятельное произведение, опирающееся в своем сюжете на национальные обычаи народа – в отличие от баллады «Людмила», являвшейся вольным переводом баллады немецкого поэта Бюргера «</a:t>
            </a:r>
            <a:r>
              <a:rPr lang="ru-RU" sz="2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Ленора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». </a:t>
            </a:r>
          </a:p>
          <a:p>
            <a:pPr marL="98425" indent="342900" algn="just">
              <a:buNone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Наша задача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– </a:t>
            </a:r>
            <a:r>
              <a:rPr lang="ru-RU" sz="28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найти связь баллады с устным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8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народным творчеством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. Для её решения используйте опорные задания и вопросы.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классу: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4331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чем говорится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самом начале баллады?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каком русском обряде строится балладная интрига?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вы знаете о гаданиях?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способы гадания приводит В.А. Жуковский в балладе?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классу: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530725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совмещается реальное и фантастическое в балладе? Какими приемами это достигается?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строки, с которых начинается сон Светланы. Каков смысл сна как вставного эпизода?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содержание сна распространяется на дальнейшее развитие сюжета баллады?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заканчивается баллада и в чем смысл такого финала?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286256"/>
            <a:ext cx="4043362" cy="1785950"/>
          </a:xfrm>
        </p:spPr>
        <p:txBody>
          <a:bodyPr/>
          <a:lstStyle/>
          <a:p>
            <a:pPr algn="just"/>
            <a:r>
              <a:rPr 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 вы считаете, случайно ли появление голубя?</a:t>
            </a:r>
            <a:endParaRPr lang="ru-RU" sz="28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 descr="K:\свете\[LI9RK_8-02]_[IL_01]_files\LI9RK_8-02_IL_01-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4071966" cy="567373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Как автор относится к своей героине?</a:t>
            </a:r>
            <a:endParaRPr lang="ru-RU" sz="4000" dirty="0"/>
          </a:p>
        </p:txBody>
      </p:sp>
      <p:sp>
        <p:nvSpPr>
          <p:cNvPr id="5" name="Стрелка вниз 4"/>
          <p:cNvSpPr/>
          <p:nvPr/>
        </p:nvSpPr>
        <p:spPr>
          <a:xfrm rot="17736719">
            <a:off x="3795123" y="54267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071934" y="378619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9" descr="литра 0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3643338" cy="45005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Стрелка вверх 9"/>
          <p:cNvSpPr/>
          <p:nvPr/>
        </p:nvSpPr>
        <p:spPr>
          <a:xfrm rot="3713439">
            <a:off x="3946661" y="1883825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857752" y="1214422"/>
            <a:ext cx="25717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786446" y="3571876"/>
            <a:ext cx="24288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214942" y="5572140"/>
            <a:ext cx="250033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Monotype Corsiva" pitchFamily="66" charset="0"/>
              </a:rPr>
              <a:t>Цели урока:</a:t>
            </a:r>
            <a:endParaRPr lang="ru-RU" i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ru-RU" dirty="0" smtClean="0"/>
              <a:t>познакомить </a:t>
            </a:r>
            <a:r>
              <a:rPr lang="ru-RU" dirty="0" smtClean="0"/>
              <a:t>с личностью поэта, с его ролью в развитии русской литературы;</a:t>
            </a:r>
          </a:p>
          <a:p>
            <a:pPr algn="just">
              <a:buFont typeface="Wingdings" pitchFamily="2" charset="2"/>
              <a:buChar char="§"/>
            </a:pPr>
            <a:endParaRPr lang="ru-RU" dirty="0" smtClean="0"/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определить особенности романтической баллады на примере произведения Жуковского «Светлана»;</a:t>
            </a:r>
          </a:p>
          <a:p>
            <a:pPr algn="just">
              <a:buFont typeface="Wingdings" pitchFamily="2" charset="2"/>
              <a:buChar char="§"/>
            </a:pPr>
            <a:endParaRPr lang="ru-RU" dirty="0" smtClean="0"/>
          </a:p>
          <a:p>
            <a:pPr algn="just">
              <a:buFont typeface="Wingdings" pitchFamily="2" charset="2"/>
              <a:buChar char="§"/>
            </a:pPr>
            <a:r>
              <a:rPr lang="ru-RU" dirty="0" smtClean="0"/>
              <a:t>выяснить, каков авторский идеал, воплощенный в балладе.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008047"/>
          </a:xfrm>
        </p:spPr>
        <p:txBody>
          <a:bodyPr/>
          <a:lstStyle/>
          <a:p>
            <a:r>
              <a:rPr lang="ru-RU" sz="3200" dirty="0" smtClean="0"/>
              <a:t>Новаторство В.А. Жуковского в развитии жанра баллады.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21497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Жуковский, как правило, брал чужие сюжеты. Но, «присваивая» вошедшие в литературный обиход сюжеты, поэт их преобразовывал на свой лад. </a:t>
            </a:r>
          </a:p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Жуковский в балладах не дает развернутых сюжетов, он сосредотачивается на наиболее важных событиях.</a:t>
            </a:r>
          </a:p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В балладах Жуковского высокие нравственные чувства почти всегда торжествуют над низменными. Но победа их наступает лишь в том случае, если сам человек остается верен своим убеждениям и привязанностям.</a:t>
            </a:r>
          </a:p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Для баллад Жуковского естественна устремленность к национальной характерности.</a:t>
            </a:r>
          </a:p>
          <a:p>
            <a:pPr algn="just"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Поэт положил начало традиции, преследующей постижение строя мыслей, чувств, переживаний.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Что нового вы узнали?</a:t>
            </a:r>
          </a:p>
          <a:p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Как вы оцениваете нашу работу на уроке?</a:t>
            </a:r>
          </a:p>
          <a:p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Что удалось, а что нет?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Алгоритм написания синквейна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30725"/>
          </a:xfrm>
        </p:spPr>
        <p:txBody>
          <a:bodyPr/>
          <a:lstStyle/>
          <a:p>
            <a:pPr algn="ctr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основу положена главная мысль, тема, выраженная одним словом.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строка (одно слово) – существительное, главная тема, мысль.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строка (два слова) – прилагательные, качества первого слова.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строка (три слова) – глаголы, действия первого слова.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строка – суждение из четырех слов по теме первого слова, мысль.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строка (одно слово) – существительное, синоним первому слову. Вывод, заключение.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Сделать иллюстрацию к балладе «Светлана».</a:t>
            </a:r>
          </a:p>
          <a:p>
            <a:r>
              <a:rPr lang="ru-RU" dirty="0" smtClean="0">
                <a:latin typeface="Monotype Corsiva" pitchFamily="66" charset="0"/>
              </a:rPr>
              <a:t>Подготовить выразительное чтение любой баллады Жуковского.</a:t>
            </a:r>
          </a:p>
          <a:p>
            <a:r>
              <a:rPr lang="ru-RU" dirty="0" smtClean="0">
                <a:latin typeface="Monotype Corsiva" pitchFamily="66" charset="0"/>
              </a:rPr>
              <a:t>Ответить письменно на вопрос: «Заслужила ли героиня баллады В.А. Жуковского «Светлана» свое счастье?»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286148"/>
          </a:xfrm>
        </p:spPr>
        <p:txBody>
          <a:bodyPr/>
          <a:lstStyle/>
          <a:p>
            <a:pPr>
              <a:buNone/>
            </a:pPr>
            <a:endParaRPr lang="ru-RU" sz="3600" b="1" i="1" dirty="0" smtClean="0">
              <a:solidFill>
                <a:schemeClr val="tx2"/>
              </a:solidFill>
              <a:latin typeface="+mj-lt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chemeClr val="tx2"/>
                </a:solidFill>
                <a:latin typeface="+mj-lt"/>
              </a:rPr>
              <a:t>Спасибо за внимание и хорошую работу!</a:t>
            </a:r>
          </a:p>
          <a:p>
            <a:pPr>
              <a:buNone/>
            </a:pPr>
            <a:endParaRPr lang="ru-RU" sz="3600" b="1" dirty="0" smtClean="0">
              <a:solidFill>
                <a:schemeClr val="tx2"/>
              </a:solidFill>
              <a:latin typeface="+mj-lt"/>
            </a:endParaRPr>
          </a:p>
          <a:p>
            <a:endParaRPr lang="ru-RU" sz="3600" b="1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6119336"/>
            <a:ext cx="75009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Учитель русского языка и литературы МОУ СОШ №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Кузнецова Светлана Николаевна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7" name="Picture 3" descr="L:\Анимации\Животные\1b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643578"/>
            <a:ext cx="1276350" cy="9429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02 -0.08519 C 0.01354 -0.09375 0.01337 -0.10255 0.01458 -0.11111 C 0.01493 -0.11366 0.01701 -0.11505 0.01788 -0.11736 C 0.02187 -0.12778 0.01597 -0.12801 0.02587 -0.14121 C 0.02743 -0.14329 0.02934 -0.14537 0.03073 -0.14769 C 0.03316 -0.15162 0.03715 -0.16042 0.03715 -0.16019 C 0.03924 -0.17176 0.0434 -0.17523 0.04844 -0.18403 C 0.05677 -0.19838 0.0618 -0.21436 0.0743 -0.22292 C 0.08055 -0.23588 0.08993 -0.23936 0.09844 -0.24861 C 0.1066 -0.25764 0.11389 -0.26436 0.1243 -0.26806 C 0.13958 -0.28426 0.1566 -0.29468 0.17587 -0.29815 C 0.1974 -0.30741 0.22917 -0.30949 0.25174 -0.3132 C 0.26701 -0.31806 0.2809 -0.32338 0.29687 -0.32616 C 0.31024 -0.33195 0.32361 -0.33635 0.33715 -0.34121 C 0.34392 -0.34699 0.36389 -0.35371 0.37257 -0.35625 C 0.38281 -0.36273 0.3908 -0.37269 0.40174 -0.37778 C 0.41615 -0.39144 0.4309 -0.40648 0.44844 -0.41204 C 0.45399 -0.4176 0.45816 -0.42223 0.46458 -0.425 C 0.48403 -0.44445 0.49826 -0.4588 0.51302 -0.48519 C 0.51996 -0.49746 0.52187 -0.51297 0.52743 -0.52616 C 0.53368 -0.54121 0.54792 -0.55787 0.55816 -0.5669 C 0.57222 -0.57917 0.58524 -0.59491 0.60174 -0.60139 C 0.6224 -0.60949 0.59184 -0.59653 0.61615 -0.60556 C 0.61944 -0.60672 0.62587 -0.60996 0.62587 -0.60973 C 0.63524 -0.62246 0.62569 -0.61181 0.63715 -0.61852 C 0.64444 -0.62269 0.65052 -0.63033 0.65816 -0.63357 C 0.66163 -0.63681 0.66441 -0.64121 0.66788 -0.64445 C 0.67309 -0.64908 0.68281 -0.65324 0.68871 -0.65718 C 0.69705 -0.67361 0.69635 -0.69398 0.7033 -0.71111 C 0.70555 -0.71667 0.70573 -0.72477 0.70972 -0.72824 C 0.71128 -0.72963 0.71302 -0.73079 0.71458 -0.73241 C 0.72292 -0.74167 0.71545 -0.73704 0.7243 -0.74121 C 0.73038 -0.75371 0.72361 -0.74306 0.73385 -0.74977 C 0.73628 -0.75139 0.73802 -0.75463 0.74045 -0.75625 C 0.7434 -0.75834 0.75 -0.76042 0.75 -0.76019 C 0.7651 -0.775 0.78055 -0.78936 0.79844 -0.79699 C 0.80937 -0.80672 0.82135 -0.81945 0.83385 -0.825 C 0.83854 -0.8294 0.84392 -0.83079 0.84844 -0.83565 C 0.85017 -0.8375 0.85139 -0.84051 0.8533 -0.84213 C 0.85729 -0.84514 0.86198 -0.84584 0.86615 -0.84861 C 0.86979 -0.85348 0.87517 -0.8625 0.88073 -0.86574 C 0.89288 -0.87292 0.88733 -0.8669 0.89687 -0.87454 C 0.90955 -0.88473 0.92014 -0.89838 0.93229 -0.90857 C 0.94167 -0.92709 0.92899 -0.90394 0.94045 -0.91968 C 0.94184 -0.92153 0.94358 -0.92616 0.94358 -0.92593 " pathEditMode="relative" rAng="0" ptsTypes="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5" y="-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Словарь литературоведческих терминов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  <a:t>Элегия</a:t>
            </a:r>
            <a:r>
              <a:rPr lang="ru-RU" dirty="0" smtClean="0"/>
              <a:t>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один из жанров лирики. В элегических стихах преобладают мотивы личных переживаний, одиночества, тоски, отвергнутой любви, разочарования, боли, страдания. В русской литературе элегии писали Н.М. Карамзин, К.Н. Батюшков, В.А. Жуковский, А.С. Пушкин, М.Ю. Лермонтов и другие поэты.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286644" y="592933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Словарь литературоведческих терминов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30725"/>
          </a:xfrm>
        </p:spPr>
        <p:txBody>
          <a:bodyPr/>
          <a:lstStyle/>
          <a:p>
            <a:pPr marL="357188" indent="0" algn="just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Monotype Corsiva" pitchFamily="66" charset="0"/>
                <a:cs typeface="Times New Roman" pitchFamily="18" charset="0"/>
              </a:rPr>
              <a:t>БАЛЛАДА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(от франц. ballade - танцевальная песня) - </a:t>
            </a:r>
          </a:p>
          <a:p>
            <a:pPr marL="357188" indent="0" algn="just"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один из жанров лиро-эпической поэзии, повествовательная песня (или стихотворение) с драматическим развитием сюжета, основой которого является необычайный случай. Для Б. характерен относительно небольшой объем, выраженная сюжетность, особая напевность, музыкальность. Часто в Б. присутствует элемент загадочного, фантастического, необъяснимого, недоговоренного, даже трагически неразрешимого. По происхождению Б. связаны с преданиями, народными легендами, соединяют черты рассказа и песни. Б. - один из главных жанров в поэзии сентиментализма и романтизма.</a:t>
            </a:r>
          </a:p>
          <a:p>
            <a:pPr marL="357188" indent="0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7188" indent="0"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www.gramma.ru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643834" y="592933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77813"/>
            <a:ext cx="4929222" cy="5865831"/>
          </a:xfrm>
        </p:spPr>
        <p:txBody>
          <a:bodyPr/>
          <a:lstStyle/>
          <a:p>
            <a:pPr algn="ctr"/>
            <a:r>
              <a:rPr lang="ru-RU" sz="4400" dirty="0" smtClean="0"/>
              <a:t>Василий Андреевич</a:t>
            </a:r>
            <a:br>
              <a:rPr lang="ru-RU" sz="4400" dirty="0" smtClean="0"/>
            </a:br>
            <a:r>
              <a:rPr lang="ru-RU" sz="4400" dirty="0" smtClean="0"/>
              <a:t>        Жуковский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Человек, переводчик, государственный деятель, поэт.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(1783 – 1852)</a:t>
            </a:r>
            <a:endParaRPr lang="ru-RU" dirty="0"/>
          </a:p>
        </p:txBody>
      </p:sp>
      <p:pic>
        <p:nvPicPr>
          <p:cNvPr id="4" name="Picture 8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57158" y="1643050"/>
            <a:ext cx="3420697" cy="4530725"/>
          </a:xfrm>
          <a:noFill/>
          <a:ln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778" y="928670"/>
            <a:ext cx="4929222" cy="407196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100" dirty="0" smtClean="0">
                <a:latin typeface="Monotype Corsiva" pitchFamily="66" charset="0"/>
              </a:rPr>
              <a:t>Его стихов пленительная сладость</a:t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 smtClean="0">
                <a:latin typeface="Monotype Corsiva" pitchFamily="66" charset="0"/>
              </a:rPr>
              <a:t>Пройдет веков  завистливую даль,</a:t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 smtClean="0">
                <a:latin typeface="Monotype Corsiva" pitchFamily="66" charset="0"/>
              </a:rPr>
              <a:t>И, внемля им, вздохнет о славе     младость,</a:t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 smtClean="0">
                <a:latin typeface="Monotype Corsiva" pitchFamily="66" charset="0"/>
              </a:rPr>
              <a:t>Утешится  безмолвная печаль</a:t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 smtClean="0">
                <a:latin typeface="Monotype Corsiva" pitchFamily="66" charset="0"/>
              </a:rPr>
              <a:t>И резвая задумается радость.</a:t>
            </a: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         А.С. Пушкин «К портрету Жуковского»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000528" cy="538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56435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Портрет В.А. Жуковского. Художник О. Кипренский. 1816 г.</a:t>
            </a:r>
            <a:endParaRPr lang="ru-RU" dirty="0"/>
          </a:p>
        </p:txBody>
      </p:sp>
    </p:spTree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3214686"/>
            <a:ext cx="184309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Белёв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42910" y="5286388"/>
            <a:ext cx="2428892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>
            <a:endCxn id="5" idx="0"/>
          </p:cNvCxnSpPr>
          <p:nvPr/>
        </p:nvCxnSpPr>
        <p:spPr>
          <a:xfrm rot="5400000">
            <a:off x="1214421" y="4643443"/>
            <a:ext cx="1285881" cy="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428992" y="1928802"/>
            <a:ext cx="2071702" cy="10715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29 января  1783 года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1000108"/>
            <a:ext cx="2214578" cy="11430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Афанасий Иванович Бунин, турчанка Сальха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500430" y="4214818"/>
            <a:ext cx="2357454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215074" y="3429000"/>
            <a:ext cx="2500330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4107653" y="3679033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6786578" y="2786058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28596" y="285728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+mj-lt"/>
              </a:rPr>
              <a:t>Работа с опорными словами</a:t>
            </a:r>
            <a:endParaRPr lang="ru-RU" sz="28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 rot="5400000">
            <a:off x="1210842" y="4639874"/>
            <a:ext cx="1285882" cy="71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428992" y="1928802"/>
            <a:ext cx="2071702" cy="10715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А.С. Пушкин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643306" y="4214818"/>
            <a:ext cx="2057408" cy="914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107653" y="3679033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6786578" y="2786058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009624" y="3367086"/>
            <a:ext cx="184309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И.В. Гете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857224" y="5286388"/>
            <a:ext cx="2000264" cy="914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1142984"/>
            <a:ext cx="200026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Мария Протасова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 flipH="1" flipV="1">
            <a:off x="6500826" y="3429000"/>
            <a:ext cx="1857388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3500438"/>
            <a:ext cx="164307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«Вестник Европы»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2071678"/>
            <a:ext cx="18573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педагогическая деятельность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571480"/>
            <a:ext cx="170021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1812 год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929454" y="2571744"/>
            <a:ext cx="1857388" cy="914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86182" y="4143380"/>
            <a:ext cx="2286016" cy="914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42910" y="5214950"/>
            <a:ext cx="2286016" cy="9144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7216000" y="1999446"/>
            <a:ext cx="114221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" idx="2"/>
          </p:cNvCxnSpPr>
          <p:nvPr/>
        </p:nvCxnSpPr>
        <p:spPr>
          <a:xfrm rot="5400000">
            <a:off x="4279101" y="3564729"/>
            <a:ext cx="11573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9" idx="0"/>
          </p:cNvCxnSpPr>
          <p:nvPr/>
        </p:nvCxnSpPr>
        <p:spPr>
          <a:xfrm rot="5400000">
            <a:off x="1429522" y="4856966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/>
          <a:lstStyle/>
          <a:p>
            <a:r>
              <a:rPr lang="ru-RU" sz="3600" dirty="0" smtClean="0"/>
              <a:t>Примерная запись в тетради: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501122" cy="5572164"/>
          </a:xfrm>
        </p:spPr>
        <p:txBody>
          <a:bodyPr/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Белёв – старинный город на высоком берегу Оки, родина Жуковского.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Поэт родился 29 января 1783 года.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Отец его, Афанасий Иванович Бунин, был богатым тульским помещиком, а мать – пленная турчанка Сальха.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Добрые, творческие отношения связывали В.А. Жуковского с гениальным немецким поэтом И.В. Гёте.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Известный поэт, редактор одного из лучших русских журналов подарил юному А.С. Пушкину свой портрет с надписью: «Победителю ученику от побежденного учителя в тот высокоторжественный день, в который он окончил свою поэму «Руслан и Людмила».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Сильнейшее чувство любви испытал Жуковский к своей племяннице Маше Протасовой. Ей он посвятил большинство своих произведений.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Поэтическое творчество Жуковский успешно сочетал с редакторской (редактировал журнал «Вестник Европы») и педагогической деятельностью (являлся воспитателем детей при русском императорском дворе, его воспитанником был будущий русский император Александр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В.А. Жуковский участвовал в Отечественной войне 1812 года, однако к этому факту своей биографии относился очень скромно.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r>
              <a:rPr lang="ru-RU" sz="2000" dirty="0" smtClean="0"/>
              <a:t>По словам Белинского, Жуковский вдохнул душу в русскую поэзию.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Поэзия Жуковского богата лирическими произведениями разных жанров: </a:t>
            </a:r>
            <a:r>
              <a:rPr lang="ru-RU" sz="2000" dirty="0" smtClean="0">
                <a:solidFill>
                  <a:srgbClr val="FF0000"/>
                </a:solidFill>
                <a:hlinkClick r:id="rId2" action="ppaction://hlinksldjump"/>
              </a:rPr>
              <a:t>элегиями</a:t>
            </a:r>
            <a:r>
              <a:rPr lang="ru-RU" sz="2000" dirty="0" smtClean="0"/>
              <a:t>, песнями, романсами, посланиями. В то же время в ней широко представлены жанры лироэпические и эпические: </a:t>
            </a:r>
            <a:r>
              <a:rPr lang="ru-RU" sz="2000" dirty="0" smtClean="0">
                <a:hlinkClick r:id="rId3" action="ppaction://hlinksldjump"/>
              </a:rPr>
              <a:t>баллады</a:t>
            </a:r>
            <a:r>
              <a:rPr lang="ru-RU" sz="2000" dirty="0" smtClean="0"/>
              <a:t>, поэмы, повести в стихах.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Баллады Жуковского:</a:t>
            </a:r>
          </a:p>
          <a:p>
            <a:pPr lvl="1">
              <a:lnSpc>
                <a:spcPct val="80000"/>
              </a:lnSpc>
            </a:pPr>
            <a:r>
              <a:rPr lang="ru-RU" sz="1800" dirty="0" smtClean="0">
                <a:latin typeface="Times New Roman" pitchFamily="18" charset="0"/>
              </a:rPr>
              <a:t>русские – </a:t>
            </a:r>
            <a:r>
              <a:rPr lang="ru-RU" sz="1800" i="1" dirty="0" smtClean="0">
                <a:latin typeface="Times New Roman" pitchFamily="18" charset="0"/>
              </a:rPr>
              <a:t>«Людмила», «Светлана», «Двенадцать спящих дев» и др.;</a:t>
            </a:r>
          </a:p>
          <a:p>
            <a:pPr lvl="1">
              <a:lnSpc>
                <a:spcPct val="80000"/>
              </a:lnSpc>
            </a:pPr>
            <a:r>
              <a:rPr lang="ru-RU" sz="1800" dirty="0" smtClean="0">
                <a:latin typeface="Times New Roman" pitchFamily="18" charset="0"/>
              </a:rPr>
              <a:t>рыцарские – </a:t>
            </a:r>
            <a:r>
              <a:rPr lang="ru-RU" sz="1800" i="1" dirty="0" smtClean="0">
                <a:latin typeface="Times New Roman" pitchFamily="18" charset="0"/>
              </a:rPr>
              <a:t>«Эолова арфа», «Кубок», «Рыцарь </a:t>
            </a:r>
            <a:r>
              <a:rPr lang="ru-RU" sz="1800" i="1" dirty="0" err="1" smtClean="0">
                <a:latin typeface="Times New Roman" pitchFamily="18" charset="0"/>
              </a:rPr>
              <a:t>Тогенбург</a:t>
            </a:r>
            <a:r>
              <a:rPr lang="ru-RU" sz="1800" i="1" dirty="0" smtClean="0">
                <a:latin typeface="Times New Roman" pitchFamily="18" charset="0"/>
              </a:rPr>
              <a:t>» и др.;</a:t>
            </a:r>
          </a:p>
          <a:p>
            <a:pPr lvl="1">
              <a:lnSpc>
                <a:spcPct val="80000"/>
              </a:lnSpc>
            </a:pPr>
            <a:r>
              <a:rPr lang="ru-RU" sz="1800" dirty="0" smtClean="0">
                <a:latin typeface="Times New Roman" pitchFamily="18" charset="0"/>
              </a:rPr>
              <a:t>античные – </a:t>
            </a:r>
            <a:r>
              <a:rPr lang="ru-RU" sz="1800" i="1" dirty="0" smtClean="0">
                <a:latin typeface="Times New Roman" pitchFamily="18" charset="0"/>
              </a:rPr>
              <a:t>«Ахилл», «</a:t>
            </a:r>
            <a:r>
              <a:rPr lang="ru-RU" sz="1800" i="1" dirty="0" err="1" smtClean="0">
                <a:latin typeface="Times New Roman" pitchFamily="18" charset="0"/>
              </a:rPr>
              <a:t>Ивиковы</a:t>
            </a:r>
            <a:r>
              <a:rPr lang="ru-RU" sz="1800" i="1" dirty="0" smtClean="0">
                <a:latin typeface="Times New Roman" pitchFamily="18" charset="0"/>
              </a:rPr>
              <a:t> журавли» и др.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Поэзия Жуковского открыла русскому читателю романтический мир таинственных преданий, она проникнута гуманизмом и стремлением к нравственному совершенству.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2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E5E500"/>
      </a:hlink>
      <a:folHlink>
        <a:srgbClr val="CCCC00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2">
  <a:themeElements>
    <a:clrScheme name="Край 9">
      <a:dk1>
        <a:srgbClr val="000000"/>
      </a:dk1>
      <a:lt1>
        <a:srgbClr val="FFFFFF"/>
      </a:lt1>
      <a:dk2>
        <a:srgbClr val="003399"/>
      </a:dk2>
      <a:lt2>
        <a:srgbClr val="666699"/>
      </a:lt2>
      <a:accent1>
        <a:srgbClr val="009999"/>
      </a:accent1>
      <a:accent2>
        <a:srgbClr val="4C6D4E"/>
      </a:accent2>
      <a:accent3>
        <a:srgbClr val="FFFFFF"/>
      </a:accent3>
      <a:accent4>
        <a:srgbClr val="000000"/>
      </a:accent4>
      <a:accent5>
        <a:srgbClr val="AACACA"/>
      </a:accent5>
      <a:accent6>
        <a:srgbClr val="446246"/>
      </a:accent6>
      <a:hlink>
        <a:srgbClr val="4C6D80"/>
      </a:hlink>
      <a:folHlink>
        <a:srgbClr val="B2B2B2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1064</TotalTime>
  <Words>1259</Words>
  <Application>Microsoft Office PowerPoint</Application>
  <PresentationFormat>Экран (4:3)</PresentationFormat>
  <Paragraphs>122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Тема1</vt:lpstr>
      <vt:lpstr>Оформление по умолчанию</vt:lpstr>
      <vt:lpstr>Тема2</vt:lpstr>
      <vt:lpstr>Василий Андреевич  Жуковский</vt:lpstr>
      <vt:lpstr>Цели урока:</vt:lpstr>
      <vt:lpstr>Василий Андреевич         Жуковский   Человек, переводчик, государственный деятель, поэт.  (1783 – 1852)</vt:lpstr>
      <vt:lpstr>Его стихов пленительная сладость Пройдет веков  завистливую даль, И, внемля им, вздохнет о славе     младость, Утешится  безмолвная печаль И резвая задумается радость.           А.С. Пушкин «К портрету Жуковского»</vt:lpstr>
      <vt:lpstr>Слайд 5</vt:lpstr>
      <vt:lpstr>Слайд 6</vt:lpstr>
      <vt:lpstr>Слайд 7</vt:lpstr>
      <vt:lpstr>Примерная запись в тетради:</vt:lpstr>
      <vt:lpstr>Слайд 9</vt:lpstr>
      <vt:lpstr>Как вы понимаете выражение «романтический мир»?</vt:lpstr>
      <vt:lpstr>Баллада «Светлана»</vt:lpstr>
      <vt:lpstr>Раз в крещенский вечерок девушки гадали…</vt:lpstr>
      <vt:lpstr>Слайд 13</vt:lpstr>
      <vt:lpstr>Расположите события баллады В.А. Жуковского «Светлана» в правильном порядке.</vt:lpstr>
      <vt:lpstr>                     «Светлана»</vt:lpstr>
      <vt:lpstr>Вопросы классу:</vt:lpstr>
      <vt:lpstr>Вопросы классу:</vt:lpstr>
      <vt:lpstr>Как вы считаете, случайно ли появление голубя?</vt:lpstr>
      <vt:lpstr>Как автор относится к своей героине?</vt:lpstr>
      <vt:lpstr>Новаторство В.А. Жуковского в развитии жанра баллады.</vt:lpstr>
      <vt:lpstr>Подведем итог…</vt:lpstr>
      <vt:lpstr>Алгоритм написания синквейна</vt:lpstr>
      <vt:lpstr>Домашнее задание</vt:lpstr>
      <vt:lpstr>Слайд 24</vt:lpstr>
      <vt:lpstr>Словарь литературоведческих терминов</vt:lpstr>
      <vt:lpstr>Словарь литературоведческих терминов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Василий Андреевич Жуковский</dc:title>
  <dc:creator>1</dc:creator>
  <cp:lastModifiedBy>Admin</cp:lastModifiedBy>
  <cp:revision>95</cp:revision>
  <dcterms:created xsi:type="dcterms:W3CDTF">2009-08-15T22:01:18Z</dcterms:created>
  <dcterms:modified xsi:type="dcterms:W3CDTF">2009-09-14T07:01:41Z</dcterms:modified>
</cp:coreProperties>
</file>