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9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488" y="857232"/>
            <a:ext cx="2945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967334"/>
            <a:ext cx="85011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mbria" pitchFamily="18" charset="0"/>
                <a:ea typeface="Cambria Math" pitchFamily="18" charset="0"/>
              </a:rPr>
              <a:t>- это структура всех доходов и расходов за определенный период времени (месяц, год и т. </a:t>
            </a:r>
            <a:r>
              <a:rPr lang="ru-RU" sz="3200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mbria" pitchFamily="18" charset="0"/>
                <a:ea typeface="Cambria Math" pitchFamily="18" charset="0"/>
              </a:rPr>
              <a:t>д</a:t>
            </a:r>
            <a:r>
              <a:rPr lang="ru-RU" sz="32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mbria" pitchFamily="18" charset="0"/>
                <a:ea typeface="Cambria Math" pitchFamily="18" charset="0"/>
              </a:rPr>
              <a:t>)</a:t>
            </a:r>
            <a:endParaRPr lang="ru-RU" sz="3200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mbria" pitchFamily="18" charset="0"/>
              <a:ea typeface="Cambria Math" pitchFamily="18" charset="0"/>
            </a:endParaRPr>
          </a:p>
        </p:txBody>
      </p:sp>
      <p:pic>
        <p:nvPicPr>
          <p:cNvPr id="1026" name="Picture 2" descr="C:\Documents and Settings\Анна\Мои документы\Мои рисунки\клипарт\00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642918"/>
            <a:ext cx="1771650" cy="17700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214422"/>
            <a:ext cx="7326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Копейка рубль бережет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 descr="0_1e20c_66588eae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3107528"/>
            <a:ext cx="4143404" cy="310755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4296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Доходы и расходы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2000240"/>
          <a:ext cx="8643998" cy="3786214"/>
        </p:xfrm>
        <a:graphic>
          <a:graphicData uri="http://schemas.openxmlformats.org/drawingml/2006/table">
            <a:tbl>
              <a:tblPr/>
              <a:tblGrid>
                <a:gridCol w="3426531"/>
                <a:gridCol w="895017"/>
                <a:gridCol w="3585484"/>
                <a:gridCol w="736966"/>
              </a:tblGrid>
              <a:tr h="688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Семейные доходы (в процентах к общему доходу семьи)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Семейные расходы (в процентах к общим расходам семьи)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781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Заработная плата членов семьи.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Пенсии,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степендии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, пособия.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Доход от личного подсобного хозяйства.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Доход от других источников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Обязательные платежи, сборы, налоги, оплата квартиры и др.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Питание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На непродовольственные товары: одежду, обувь, мебель, предметы домашнего обихода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На культурно-бытовые услуги (кино, театр, музей и т.п.)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Накопления, сбережения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42852"/>
            <a:ext cx="796025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Классификация расходов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928670"/>
          <a:ext cx="8501122" cy="5764260"/>
        </p:xfrm>
        <a:graphic>
          <a:graphicData uri="http://schemas.openxmlformats.org/drawingml/2006/table">
            <a:tbl>
              <a:tblPr/>
              <a:tblGrid>
                <a:gridCol w="2286016"/>
                <a:gridCol w="6215106"/>
              </a:tblGrid>
              <a:tr h="161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Группа расходов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Содержание группы расходов</a:t>
                      </a:r>
                      <a:endParaRPr lang="ru-RU" sz="13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Налоги, обязательные платежи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Подоходный и другие. Плата за квартиру, телефон, электроэнергию, содержание детей в детском саду, обучение в музыкальной школе, выплата кредитов, ссуд и т д.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Питание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Приобретение продуктов, заготовка их впрок, оплата питания в столовой, кафе, ресторане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Хозяйственно-бытовые нужды</a:t>
                      </a:r>
                      <a:endParaRPr lang="ru-RU" sz="13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Затраты на ремонт одежды, обуви, бытовой техники, </a:t>
                      </a:r>
                      <a:r>
                        <a:rPr lang="ru-RU" sz="1300" b="1" dirty="0" err="1">
                          <a:latin typeface="Times New Roman"/>
                          <a:ea typeface="Calibri"/>
                          <a:cs typeface="Times New Roman"/>
                        </a:rPr>
                        <a:t>телерадиоаппаратуры</a:t>
                      </a: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, квартиры, химчистку, прачечную, предметы личной гигиены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Предметы личного пользования</a:t>
                      </a:r>
                      <a:endParaRPr lang="ru-RU" sz="13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Верхняя одежда, белье, обувь, постельные принадлежности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Предметы комнатного убранства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Мебель, светильники, ковровые изделия, картины, часы, хрусталь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Бытовая техника и присбособления для ведения домашнего хозяйства</a:t>
                      </a:r>
                      <a:endParaRPr lang="ru-RU" sz="13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Электропечь,, газовая плита, холодильник, кухонные принадлежности, посуда, пылесос, стиральная, швейная, вязальная машины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Культурные и информационные потребности</a:t>
                      </a:r>
                      <a:endParaRPr lang="ru-RU" sz="13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Телевизор, радиоприемник, магнитофон, видеомагнитофон, музыкальный центр, </a:t>
                      </a:r>
                      <a:r>
                        <a:rPr lang="ru-RU" sz="1300" b="1" dirty="0" err="1">
                          <a:latin typeface="Times New Roman"/>
                          <a:ea typeface="Calibri"/>
                          <a:cs typeface="Times New Roman"/>
                        </a:rPr>
                        <a:t>фотопринадлежности</a:t>
                      </a: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, пластинники, аудио-видеокассеты, книги, журналы, газеты, посещение театров, кинотеатров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Спорт, туризм, индивидуальные увлечения, отдых</a:t>
                      </a:r>
                      <a:endParaRPr lang="ru-RU" sz="13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Спортивно-туристические принадлежности, предметы, инструменты, материалы для индивидуальных увлечений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Транспорт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Проезд в общественном транспорте, приобретение и эксплуатация легковой машины, мотоцикла, велосипеда; оплата услуг станций технического обслуживания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Прочие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Детские игрушки, медикаменты и др.</a:t>
                      </a:r>
                      <a:endParaRPr lang="ru-RU" sz="13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2"/>
            <a:ext cx="7286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857364"/>
            <a:ext cx="7429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Мама считает, что вам не нужны карманные деньги, объясняя это тем, что вы не умеете их тратить. </a:t>
            </a:r>
          </a:p>
          <a:p>
            <a:r>
              <a:rPr lang="ru-RU" sz="2400" b="1" dirty="0" smtClean="0"/>
              <a:t>Папа полагает, что  карманные деньги нужны всем. Как считаете вы? Почему?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2"/>
            <a:ext cx="7286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7" y="1928802"/>
            <a:ext cx="72152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 семейном совете было решено каждый месяц выдавать вам 200 рублей на карманные расходы. Как вы их потратите?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42852"/>
            <a:ext cx="67744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Хозяйственная книга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семьи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0360" y="1956816"/>
          <a:ext cx="5923280" cy="390107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69010"/>
                <a:gridCol w="2430145"/>
                <a:gridCol w="2524125"/>
              </a:tblGrid>
              <a:tr h="2786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дата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Продукты питания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Прочие расходы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45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01.05.09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Хлеб – 2 батона 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Молоко – 3 пакета 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Мясо – 1 кг 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Итого: ………………….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Квартплата – 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Телефон       </a:t>
                      </a:r>
                      <a:r>
                        <a:rPr lang="ru-RU" sz="1400" dirty="0"/>
                        <a:t>– 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Итого: ……………………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32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02.05.09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Капуста – 1 кочан ………….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Яблоки – 2 кг 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Лук репчатый – 3 кг ………...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Итого ……………….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Мыло 2 шт. ………………..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Зубная паста 1 шт. ………..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комплект постельного белья 1 шт. ……………..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Итого ……………………..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45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03.05.09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04.05.09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05.05.09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и  </a:t>
                      </a:r>
                      <a:r>
                        <a:rPr lang="ru-RU" sz="1400" dirty="0"/>
                        <a:t>т.д.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…………………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…………………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…………………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…………………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…………………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…………………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…………………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…………………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8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Продукция мясокомбината «Каневской»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80391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643050"/>
            <a:ext cx="3778259" cy="2833694"/>
          </a:xfrm>
          <a:prstGeom prst="rect">
            <a:avLst/>
          </a:prstGeom>
        </p:spPr>
      </p:pic>
      <p:pic>
        <p:nvPicPr>
          <p:cNvPr id="4" name="Рисунок 3" descr="news-P0IjFMIb1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3286124"/>
            <a:ext cx="1905000" cy="2667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487</Words>
  <PresentationFormat>Экран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Переходюк АБ</cp:lastModifiedBy>
  <cp:revision>15</cp:revision>
  <dcterms:modified xsi:type="dcterms:W3CDTF">2009-11-18T07:06:17Z</dcterms:modified>
</cp:coreProperties>
</file>